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2" r:id="rId3"/>
    <p:sldId id="274" r:id="rId4"/>
    <p:sldId id="280" r:id="rId5"/>
    <p:sldId id="284" r:id="rId6"/>
    <p:sldId id="312" r:id="rId7"/>
    <p:sldId id="287" r:id="rId8"/>
    <p:sldId id="316" r:id="rId9"/>
    <p:sldId id="319" r:id="rId10"/>
    <p:sldId id="317" r:id="rId11"/>
    <p:sldId id="285" r:id="rId12"/>
    <p:sldId id="299" r:id="rId13"/>
    <p:sldId id="321" r:id="rId14"/>
    <p:sldId id="324" r:id="rId15"/>
    <p:sldId id="322" r:id="rId16"/>
    <p:sldId id="326" r:id="rId17"/>
    <p:sldId id="327" r:id="rId18"/>
    <p:sldId id="329" r:id="rId19"/>
    <p:sldId id="307" r:id="rId20"/>
    <p:sldId id="264" r:id="rId21"/>
    <p:sldId id="331" r:id="rId22"/>
    <p:sldId id="265" r:id="rId23"/>
    <p:sldId id="266" r:id="rId24"/>
    <p:sldId id="305" r:id="rId25"/>
    <p:sldId id="30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D04"/>
    <a:srgbClr val="FFFF00"/>
    <a:srgbClr val="000000"/>
    <a:srgbClr val="FFC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27/05/2015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VIDEO%20DEF/A5%20VIDEO%20DEF.mp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VIDEO%20DEF/A1%20VIDEO%20DEF.mp4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15816" y="1844824"/>
            <a:ext cx="5753472" cy="2868168"/>
          </a:xfrm>
        </p:spPr>
        <p:txBody>
          <a:bodyPr/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Conoscenza della cultura civica E DELLA </a:t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civile: sussidi per </a:t>
            </a:r>
            <a:b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cittadino migrante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63888" y="4581128"/>
            <a:ext cx="5114778" cy="1101248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Machetti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Lorenzo Rocca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627784" cy="936104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0" y="18864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79512" y="4869160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Roma, 29 maggio 2015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9154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it-IT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it-IT" i="1" dirty="0" smtClean="0"/>
          </a:p>
        </p:txBody>
      </p:sp>
      <p:pic>
        <p:nvPicPr>
          <p:cNvPr id="7" name="Picture 5" descr="C:\Users\lorenzo.rocca\Desktop\download.jpg"/>
          <p:cNvPicPr>
            <a:picLocks noChangeAspect="1" noChangeArrowheads="1"/>
          </p:cNvPicPr>
          <p:nvPr/>
        </p:nvPicPr>
        <p:blipFill>
          <a:blip r:embed="rId2" cstate="print"/>
          <a:srcRect b="17594"/>
          <a:stretch>
            <a:fillRect/>
          </a:stretch>
        </p:blipFill>
        <p:spPr bwMode="auto">
          <a:xfrm>
            <a:off x="467544" y="1700808"/>
            <a:ext cx="7488832" cy="496345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CasellaDiTesto 7"/>
          <p:cNvSpPr txBox="1"/>
          <p:nvPr/>
        </p:nvSpPr>
        <p:spPr>
          <a:xfrm>
            <a:off x="2915816" y="980728"/>
            <a:ext cx="5445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47864" y="980728"/>
            <a:ext cx="5143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23928" y="980728"/>
            <a:ext cx="5413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11960" y="980728"/>
            <a:ext cx="8302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pic>
        <p:nvPicPr>
          <p:cNvPr id="14" name="Immagine 13" descr="http://www.sinistrapersiena.org/wp-content/uploads/2013/05/mezz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74888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236 -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contenuto 4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012160" cy="532859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it-IT" dirty="0" smtClean="0"/>
              <a:t>Utenza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intercettata dal test</a:t>
            </a:r>
            <a:r>
              <a:rPr lang="it-IT" dirty="0" smtClean="0"/>
              <a:t>, meno dalla formazione</a:t>
            </a:r>
          </a:p>
          <a:p>
            <a:pPr eaLnBrk="1" hangingPunct="1">
              <a:defRPr/>
            </a:pPr>
            <a:r>
              <a:rPr lang="it-IT" dirty="0" smtClean="0"/>
              <a:t>Quali percorsi per l’utenza debole? Quale offerta formativa rivolta ad analfabeti?</a:t>
            </a:r>
          </a:p>
          <a:p>
            <a:pPr eaLnBrk="1" hangingPunct="1">
              <a:defRPr/>
            </a:pPr>
            <a:r>
              <a:rPr lang="it-IT" dirty="0" smtClean="0"/>
              <a:t>Spendibilità del “pezzo di carta” unicamente legata all’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adempimento di un obbligo</a:t>
            </a:r>
          </a:p>
          <a:p>
            <a:pPr eaLnBrk="1" hangingPunct="1">
              <a:defRPr/>
            </a:pPr>
            <a:r>
              <a:rPr lang="it-IT" dirty="0" smtClean="0"/>
              <a:t>Motivazione: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strumentale supera l’integrativa</a:t>
            </a:r>
          </a:p>
          <a:p>
            <a:pPr eaLnBrk="1" hangingPunct="1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distorto </a:t>
            </a:r>
            <a:r>
              <a:rPr lang="it-IT" dirty="0" smtClean="0"/>
              <a:t>del </a:t>
            </a:r>
            <a:r>
              <a:rPr lang="it-IT" i="1" dirty="0" smtClean="0"/>
              <a:t>Quadro</a:t>
            </a:r>
            <a:r>
              <a:rPr lang="it-IT" dirty="0" smtClean="0"/>
              <a:t>: scala ridotta al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gradino</a:t>
            </a:r>
            <a:r>
              <a:rPr lang="it-IT" dirty="0" smtClean="0"/>
              <a:t> richiesto per legge</a:t>
            </a:r>
          </a:p>
          <a:p>
            <a:pPr eaLnBrk="1" hangingPunct="1">
              <a:defRPr/>
            </a:pPr>
            <a:r>
              <a:rPr lang="it-IT" dirty="0" smtClean="0"/>
              <a:t>Rischio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“ghettizzazione” in A2</a:t>
            </a:r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it-IT" dirty="0" smtClean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18864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www.aladinpensiero.it/wp-content/uploads/2013/01/Bomeluzo-dietro-un-dito.jpg"/>
          <p:cNvPicPr/>
          <p:nvPr/>
        </p:nvPicPr>
        <p:blipFill>
          <a:blip r:embed="rId3" cstate="print"/>
          <a:srcRect l="32504" t="19383" r="33593"/>
          <a:stretch>
            <a:fillRect/>
          </a:stretch>
        </p:blipFill>
        <p:spPr bwMode="auto">
          <a:xfrm>
            <a:off x="5868144" y="1196752"/>
            <a:ext cx="23042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o 3"/>
          <p:cNvSpPr>
            <a:spLocks noChangeArrowheads="1"/>
          </p:cNvSpPr>
          <p:nvPr/>
        </p:nvSpPr>
        <p:spPr bwMode="auto">
          <a:xfrm>
            <a:off x="5643563" y="1785938"/>
            <a:ext cx="3214687" cy="1216025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Cubo 5"/>
          <p:cNvSpPr>
            <a:spLocks noChangeArrowheads="1"/>
          </p:cNvSpPr>
          <p:nvPr/>
        </p:nvSpPr>
        <p:spPr bwMode="auto">
          <a:xfrm>
            <a:off x="5000625" y="2214563"/>
            <a:ext cx="3214688" cy="1216025"/>
          </a:xfrm>
          <a:prstGeom prst="cube">
            <a:avLst>
              <a:gd name="adj" fmla="val 25000"/>
            </a:avLst>
          </a:prstGeom>
          <a:solidFill>
            <a:srgbClr val="6600FF"/>
          </a:solidFill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Cubo 8"/>
          <p:cNvSpPr>
            <a:spLocks noChangeArrowheads="1"/>
          </p:cNvSpPr>
          <p:nvPr/>
        </p:nvSpPr>
        <p:spPr bwMode="auto">
          <a:xfrm>
            <a:off x="4286250" y="2643188"/>
            <a:ext cx="3214688" cy="1216025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Cubo 9"/>
          <p:cNvSpPr>
            <a:spLocks noChangeArrowheads="1"/>
          </p:cNvSpPr>
          <p:nvPr/>
        </p:nvSpPr>
        <p:spPr bwMode="auto">
          <a:xfrm>
            <a:off x="3643313" y="3071813"/>
            <a:ext cx="3214687" cy="12160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Cubo 10"/>
          <p:cNvSpPr>
            <a:spLocks noChangeArrowheads="1"/>
          </p:cNvSpPr>
          <p:nvPr/>
        </p:nvSpPr>
        <p:spPr bwMode="auto">
          <a:xfrm>
            <a:off x="3000375" y="3500438"/>
            <a:ext cx="3214688" cy="1216025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Cubo 11"/>
          <p:cNvSpPr>
            <a:spLocks noChangeArrowheads="1"/>
          </p:cNvSpPr>
          <p:nvPr/>
        </p:nvSpPr>
        <p:spPr bwMode="auto">
          <a:xfrm>
            <a:off x="2357438" y="3929063"/>
            <a:ext cx="3214687" cy="1216025"/>
          </a:xfrm>
          <a:prstGeom prst="cube">
            <a:avLst>
              <a:gd name="adj" fmla="val 25000"/>
            </a:avLst>
          </a:prstGeom>
          <a:solidFill>
            <a:srgbClr val="33CCFF"/>
          </a:solidFill>
          <a:ln w="381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995936" y="2636912"/>
            <a:ext cx="126669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66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A2</a:t>
            </a:r>
          </a:p>
        </p:txBody>
      </p:sp>
      <p:pic>
        <p:nvPicPr>
          <p:cNvPr id="14" name="irc_mi" descr="http://www.sergiocasoni.com/wp-content/uploads/2012/04/highlander.jpg"/>
          <p:cNvPicPr/>
          <p:nvPr/>
        </p:nvPicPr>
        <p:blipFill>
          <a:blip r:embed="rId2" cstate="print"/>
          <a:srcRect l="16889" r="4889" b="18069"/>
          <a:stretch>
            <a:fillRect/>
          </a:stretch>
        </p:blipFill>
        <p:spPr bwMode="auto">
          <a:xfrm>
            <a:off x="251520" y="3573016"/>
            <a:ext cx="38764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16" name="Connettore 2 15"/>
          <p:cNvCxnSpPr/>
          <p:nvPr/>
        </p:nvCxnSpPr>
        <p:spPr bwMode="auto">
          <a:xfrm flipV="1">
            <a:off x="3071802" y="1857364"/>
            <a:ext cx="1357322" cy="11430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9" name="Connettore 2 18"/>
          <p:cNvCxnSpPr/>
          <p:nvPr/>
        </p:nvCxnSpPr>
        <p:spPr bwMode="auto">
          <a:xfrm rot="5400000">
            <a:off x="5214954" y="4714872"/>
            <a:ext cx="1643050" cy="150019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pic>
        <p:nvPicPr>
          <p:cNvPr id="15" name="Immagine 14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39000" cy="710952"/>
          </a:xfrm>
        </p:spPr>
        <p:txBody>
          <a:bodyPr>
            <a:norm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Sfidare l’highlander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39000" cy="5669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Chiusa la divagazione …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44824"/>
            <a:ext cx="7992888" cy="46085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it-IT" sz="2000" dirty="0" smtClean="0"/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dirty="0" smtClean="0"/>
              <a:t>inserita all’interno del corso di lingua</a:t>
            </a:r>
          </a:p>
          <a:p>
            <a:pPr>
              <a:buNone/>
              <a:defRPr/>
            </a:pPr>
            <a:endParaRPr lang="it-IT" sz="2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it-IT" sz="2000" dirty="0" smtClean="0"/>
              <a:t>corso a parte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dirty="0" smtClean="0"/>
              <a:t>i corsi vengono erogati nella L1 del migrante</a:t>
            </a:r>
            <a:endParaRPr lang="it-IT" sz="2400" dirty="0" smtClean="0"/>
          </a:p>
          <a:p>
            <a:pPr>
              <a:buNone/>
              <a:defRPr/>
            </a:pPr>
            <a:endParaRPr lang="it-IT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studio autonomo sulla base di materiali consegnati</a:t>
            </a:r>
          </a:p>
          <a:p>
            <a:pPr>
              <a:buFont typeface="Wingdings" pitchFamily="2" charset="2"/>
              <a:buNone/>
              <a:defRPr/>
            </a:pPr>
            <a:endParaRPr lang="it-IT" sz="2400" dirty="0" smtClean="0"/>
          </a:p>
          <a:p>
            <a:pPr>
              <a:defRPr/>
            </a:pPr>
            <a:endParaRPr lang="it-IT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it-IT" sz="2000" dirty="0" smtClean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000" dirty="0" smtClean="0"/>
              <a:t>tutti i test: forma scritta (+ spesso computer </a:t>
            </a:r>
            <a:r>
              <a:rPr lang="it-IT" sz="2000" dirty="0" err="1" smtClean="0"/>
              <a:t>based</a:t>
            </a:r>
            <a:r>
              <a:rPr lang="it-IT" sz="2000" dirty="0" smtClean="0"/>
              <a:t>)</a:t>
            </a:r>
          </a:p>
          <a:p>
            <a:pPr>
              <a:defRPr/>
            </a:pPr>
            <a:endParaRPr lang="it-IT" sz="24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860032" y="4653136"/>
            <a:ext cx="2803973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manca(va)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79512" y="4077072"/>
            <a:ext cx="7848872" cy="1224136"/>
          </a:xfrm>
          <a:prstGeom prst="roundRect">
            <a:avLst/>
          </a:prstGeom>
          <a:solidFill>
            <a:srgbClr val="000000">
              <a:alpha val="27843"/>
            </a:srgb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507413" cy="7077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t-IT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Accordo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Impegni Stato 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3541" t="65779" r="3993" b="25140"/>
          <a:stretch>
            <a:fillRect/>
          </a:stretch>
        </p:blipFill>
        <p:spPr>
          <a:xfrm>
            <a:off x="323528" y="4941168"/>
            <a:ext cx="8424936" cy="136815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22" name="Picture 2" descr="http://www.teleperformanceitalia.it/wp-content/uploads/2012/03/stretta-di-mano.jpg"/>
          <p:cNvPicPr>
            <a:picLocks noChangeAspect="1" noChangeArrowheads="1"/>
          </p:cNvPicPr>
          <p:nvPr/>
        </p:nvPicPr>
        <p:blipFill>
          <a:blip r:embed="rId3" cstate="print"/>
          <a:srcRect l="7937" t="5538" r="8726" b="5847"/>
          <a:stretch>
            <a:fillRect/>
          </a:stretch>
        </p:blipFill>
        <p:spPr bwMode="auto">
          <a:xfrm>
            <a:off x="1835697" y="1484784"/>
            <a:ext cx="4104456" cy="3168352"/>
          </a:xfrm>
          <a:prstGeom prst="rect">
            <a:avLst/>
          </a:prstGeom>
          <a:noFill/>
        </p:spPr>
      </p:pic>
      <p:cxnSp>
        <p:nvCxnSpPr>
          <p:cNvPr id="8" name="Connettore 1 7"/>
          <p:cNvCxnSpPr/>
          <p:nvPr/>
        </p:nvCxnSpPr>
        <p:spPr>
          <a:xfrm>
            <a:off x="7956376" y="5805264"/>
            <a:ext cx="720080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95536" y="6237312"/>
            <a:ext cx="1152128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/>
          <p:nvPr/>
        </p:nvPicPr>
        <p:blipFill>
          <a:blip r:embed="rId4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075240" cy="698336"/>
          </a:xfrm>
        </p:spPr>
        <p:txBody>
          <a:bodyPr>
            <a:noAutofit/>
          </a:bodyPr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Sussidi per il cittadino migrante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9416"/>
            <a:ext cx="8424936" cy="1459544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2400" dirty="0" smtClean="0"/>
              <a:t>Gratuiti</a:t>
            </a:r>
          </a:p>
          <a:p>
            <a:r>
              <a:rPr lang="it-IT" sz="2400" dirty="0" smtClean="0"/>
              <a:t>Fruibili (adeguati/appropriati/usabili)</a:t>
            </a:r>
          </a:p>
          <a:p>
            <a:r>
              <a:rPr lang="it-IT" sz="2400" dirty="0" smtClean="0"/>
              <a:t>Di facile reperibilità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3356992"/>
            <a:ext cx="8424936" cy="9361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it-IT" sz="2400" dirty="0" smtClean="0"/>
              <a:t>Supporto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il non frequentante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Strumento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più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il frequentante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4581128"/>
            <a:ext cx="8424936" cy="18002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lang="it-IT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it-IT" sz="6000" dirty="0" smtClean="0"/>
              <a:t>Guida all’Accordo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it-IT" sz="6000" dirty="0" smtClean="0"/>
              <a:t>Preparazione al test orale</a:t>
            </a:r>
            <a:endParaRPr kumimoji="0" lang="it-IT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it-IT" sz="6000" dirty="0" smtClean="0"/>
              <a:t>Presentazione di elementi di educazione civica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it-IT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scolto della lingua italiana</a:t>
            </a:r>
            <a:endParaRPr kumimoji="0" lang="it-IT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860032" y="2276872"/>
            <a:ext cx="37625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COME e DOVE</a:t>
            </a:r>
            <a:endParaRPr lang="it-IT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04248" y="3429000"/>
            <a:ext cx="15728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COSA</a:t>
            </a:r>
            <a:endParaRPr lang="it-IT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48328" y="4653136"/>
            <a:ext cx="2403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PERCHÉ </a:t>
            </a:r>
            <a:endParaRPr lang="it-IT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39000" cy="594320"/>
          </a:xfrm>
        </p:spPr>
        <p:txBody>
          <a:bodyPr>
            <a:no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nostri sussidi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97152"/>
            <a:ext cx="7815064" cy="2542064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pillole video di educazione civica</a:t>
            </a:r>
            <a:r>
              <a:rPr lang="it-IT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della durata totale di circa 1h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da poter vedere e rivedere </a:t>
            </a:r>
            <a:r>
              <a:rPr lang="it-IT" i="1" dirty="0" smtClean="0"/>
              <a:t>n</a:t>
            </a:r>
            <a:r>
              <a:rPr lang="it-IT" dirty="0" smtClean="0"/>
              <a:t> volte a costo zero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obbligo/ </a:t>
            </a:r>
            <a:r>
              <a:rPr lang="it-IT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SÌ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aiuto</a:t>
            </a:r>
          </a:p>
          <a:p>
            <a:endParaRPr lang="it-IT" dirty="0"/>
          </a:p>
        </p:txBody>
      </p:sp>
      <p:pic>
        <p:nvPicPr>
          <p:cNvPr id="4" name="Immagine 3" descr="http://m.memegen.com/uuynk3.jpg"/>
          <p:cNvPicPr/>
          <p:nvPr/>
        </p:nvPicPr>
        <p:blipFill>
          <a:blip r:embed="rId2" cstate="print"/>
          <a:srcRect b="3529"/>
          <a:stretch>
            <a:fillRect/>
          </a:stretch>
        </p:blipFill>
        <p:spPr bwMode="auto">
          <a:xfrm>
            <a:off x="1331640" y="1340768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/>
        </p:nvPicPr>
        <p:blipFill>
          <a:blip r:embed="rId4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39000" cy="698336"/>
          </a:xfrm>
        </p:spPr>
        <p:txBody>
          <a:bodyPr>
            <a:norm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fruibilità e reperibilità  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pic>
        <p:nvPicPr>
          <p:cNvPr id="6" name="Segnaposto contenuto 5" descr="http://prfgca.lowcountrywebhosting.com/wp-content/uploads/2014/01/download.jpg"/>
          <p:cNvPicPr>
            <a:picLocks noGrp="1"/>
          </p:cNvPicPr>
          <p:nvPr>
            <p:ph idx="1"/>
          </p:nvPr>
        </p:nvPicPr>
        <p:blipFill>
          <a:blip r:embed="rId4" cstate="print"/>
          <a:srcRect l="3008" t="6250" r="4323" b="4688"/>
          <a:stretch>
            <a:fillRect/>
          </a:stretch>
        </p:blipFill>
        <p:spPr bwMode="auto">
          <a:xfrm>
            <a:off x="539552" y="1484784"/>
            <a:ext cx="5904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Segnaposto contenuto 3" descr="http://www.cosmobile.net/blog/wp-content/uploads/2013/04/App-Stor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61048"/>
            <a:ext cx="550046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CasellaDiTesto 7"/>
          <p:cNvSpPr txBox="1"/>
          <p:nvPr/>
        </p:nvSpPr>
        <p:spPr>
          <a:xfrm>
            <a:off x="6660232" y="1700808"/>
            <a:ext cx="2319866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Possibilità di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scaricare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tutta l’ora o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la singola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pillola video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077072"/>
            <a:ext cx="2949846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Possibilità di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rivedere i video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volta importati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smartphone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576" y="1484784"/>
            <a:ext cx="200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www.</a:t>
            </a:r>
            <a:endParaRPr lang="it-IT" sz="5400" b="1" cap="none" spc="0" dirty="0">
              <a:ln w="2450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campoteatrale.it/sites/default/files/styles/large/public/corsi/slideshow/lettura%20espressiva.jpg?c=d5d96ddba3bd8aa0cbf2c2d752feaa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313184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771800" cy="76470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156463" y="908720"/>
            <a:ext cx="5987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aggiunta al canale audio/video:</a:t>
            </a:r>
          </a:p>
          <a:p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trascrizione testi pdf per la lettura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egnaposto contenuto 3" descr="http://www.networkfiscale.com/dotnetnuke/Portals/84/PackFlashItemImages/WebReady/INTERPRETI%20E%20TRADUTTORI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72816"/>
            <a:ext cx="4283968" cy="347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076056" y="5301208"/>
            <a:ext cx="3852936" cy="1446550"/>
          </a:xfrm>
          <a:prstGeom prst="rect">
            <a:avLst/>
          </a:prstGeom>
          <a:solidFill>
            <a:srgbClr val="00FF00">
              <a:alpha val="21000"/>
            </a:srgbClr>
          </a:solidFill>
          <a:ln w="28575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Lingue al momento previste </a:t>
            </a:r>
            <a:endPara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oltre l’italiano):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inglese, francese, spagnolo, cinese, arabo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aduzionibari.it/wp-content/uploads/2013/09/traduzioni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305300" cy="30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>
          <a:blip r:embed="rId4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39000" cy="1143000"/>
          </a:xfrm>
        </p:spPr>
        <p:txBody>
          <a:bodyPr>
            <a:no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proposito di testi: </a:t>
            </a:r>
            <a:b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 modus operandi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2276872"/>
            <a:ext cx="4248472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di partenza: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trascrizioni sussidi ministeriali introdotti da </a:t>
            </a:r>
          </a:p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Circolare Interno 5/3/12 </a:t>
            </a:r>
          </a:p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moduli per la sessione civica)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5013176"/>
            <a:ext cx="8568952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Successiva revisione trascrizione: adattamento, semplificazione, taglia e cuci, controllo e ristrutturazione tematiche sulla base dell’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Elenco conoscenze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cui all’Art. 2 del DPR 179/2011</a:t>
            </a:r>
            <a:endParaRPr lang="it-IT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92696"/>
            <a:ext cx="9144000" cy="7077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trend evidente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35696" y="2420888"/>
            <a:ext cx="3672408" cy="340598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 81%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2010: 75%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4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2007: 61%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4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2002: 29%</a:t>
            </a:r>
            <a:endParaRPr lang="it-IT" sz="4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3059832" y="6093296"/>
            <a:ext cx="5904656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/>
              <a:t>(3°CoE </a:t>
            </a:r>
            <a:r>
              <a:rPr lang="it-IT" sz="2400" dirty="0" err="1" smtClean="0"/>
              <a:t>Survey</a:t>
            </a:r>
            <a:r>
              <a:rPr lang="it-IT" sz="2400" dirty="0" smtClean="0"/>
              <a:t>, Strasburgo</a:t>
            </a:r>
            <a:r>
              <a:rPr lang="it-IT" sz="2400" dirty="0"/>
              <a:t>, giugno 2014)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1520" y="1556792"/>
            <a:ext cx="8712968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Requirements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it-IT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migration</a:t>
            </a:r>
            <a:r>
              <a:rPr lang="it-IT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purposes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it-IT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% </a:t>
            </a: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Paesi interessati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10" name="Ovale 9"/>
          <p:cNvSpPr/>
          <p:nvPr/>
        </p:nvSpPr>
        <p:spPr>
          <a:xfrm>
            <a:off x="395536" y="1412776"/>
            <a:ext cx="2160240" cy="7200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987824" y="1484784"/>
            <a:ext cx="3024336" cy="720080"/>
          </a:xfrm>
          <a:prstGeom prst="ellipse">
            <a:avLst/>
          </a:prstGeom>
          <a:solidFill>
            <a:srgbClr val="FFC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0800000">
            <a:off x="5292080" y="2492896"/>
            <a:ext cx="720080" cy="3024336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79512" y="4725144"/>
            <a:ext cx="8784976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5h (parlato spontaneo) a1h (parlato rallentato) 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39.576 parole a 6.500 parole (-83,5%)</a:t>
            </a:r>
          </a:p>
        </p:txBody>
      </p:sp>
      <p:pic>
        <p:nvPicPr>
          <p:cNvPr id="16386" name="Picture 2" descr="http://3.bp.blogspot.com/-oAszXHPl0fo/U4FnSAoNAcI/AAAAAAAAMe0/ONybgO7hrLk/s1600/fat_to_t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5832648" cy="30214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Immagine 7" descr="http://www.portalerifiutispeciali.it/wp-content/uploads/2013/06/home-semplificazione-AU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84784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4752528" cy="710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Struttura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64088" y="836712"/>
            <a:ext cx="2592288" cy="2088232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</a:p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Sezione A</a:t>
            </a:r>
          </a:p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Sezione B</a:t>
            </a:r>
          </a:p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Sezione C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pic>
        <p:nvPicPr>
          <p:cNvPr id="1026" name="Picture 2" descr="http://www.ilpost.it/wp-content/uploads/2012/08/nuoto_sincronizz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7056784" cy="2667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95536" y="2204864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sincrono audio/video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7992888" cy="710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caratteristiche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1916832"/>
            <a:ext cx="4968553" cy="4104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idondanza testuale (formule ricorrenti)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Ripresa schermate chiave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lternanza: </a:t>
            </a: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filmati</a:t>
            </a: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immagini autentiche, effetti grafici, tavole fumetti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Pochissime parole scritte (laddove presenti in STAMPATO MAIUSCOLO)</a:t>
            </a:r>
            <a:endParaRPr lang="it-IT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51520" y="1700808"/>
            <a:ext cx="2736304" cy="252376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 di molteplici </a:t>
            </a:r>
          </a:p>
          <a:p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 conduttori: </a:t>
            </a:r>
          </a:p>
          <a:p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omogeneità</a:t>
            </a:r>
          </a:p>
          <a:p>
            <a:endParaRPr lang="it-IT" dirty="0"/>
          </a:p>
        </p:txBody>
      </p:sp>
      <p:sp>
        <p:nvSpPr>
          <p:cNvPr id="10" name="Parentesi graffa aperta 9"/>
          <p:cNvSpPr/>
          <p:nvPr/>
        </p:nvSpPr>
        <p:spPr>
          <a:xfrm>
            <a:off x="3203848" y="1700808"/>
            <a:ext cx="576064" cy="4608512"/>
          </a:xfrm>
          <a:prstGeom prst="leftBrace">
            <a:avLst>
              <a:gd name="adj1" fmla="val 8333"/>
              <a:gd name="adj2" fmla="val 33375"/>
            </a:avLst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 descr="https://detroiturin.files.wordpress.com/2014/06/fil-rou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2818284" cy="2277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7239000" cy="6389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in dettaglio …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1844824"/>
            <a:ext cx="3059832" cy="93610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it-IT" sz="2400" b="1" dirty="0" smtClean="0"/>
              <a:t>Guida all’Accordo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400" b="1" dirty="0" smtClean="0"/>
              <a:t>Guida al </a:t>
            </a:r>
            <a:r>
              <a:rPr lang="it-IT" sz="2400" b="1" dirty="0" err="1" smtClean="0"/>
              <a:t>KoS</a:t>
            </a:r>
            <a:r>
              <a:rPr lang="it-IT" sz="2400" b="1" dirty="0" smtClean="0"/>
              <a:t> test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79512" y="1340768"/>
            <a:ext cx="23551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video </a:t>
            </a:r>
            <a:r>
              <a:rPr lang="it-IT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intro</a:t>
            </a:r>
            <a:endParaRPr lang="it-IT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egnaposto contenuto 4"/>
          <p:cNvSpPr txBox="1">
            <a:spLocks/>
          </p:cNvSpPr>
          <p:nvPr/>
        </p:nvSpPr>
        <p:spPr>
          <a:xfrm>
            <a:off x="3419872" y="1772816"/>
            <a:ext cx="4752528" cy="12241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Costituzione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III parte)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Organizzazione Stato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it-IT" sz="2200" dirty="0" smtClean="0"/>
              <a:t>   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istituzioni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autonomie locali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63888" y="1340768"/>
            <a:ext cx="3160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video Sezione A</a:t>
            </a:r>
            <a:endParaRPr lang="it-IT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Segnaposto contenuto 4"/>
          <p:cNvSpPr txBox="1">
            <a:spLocks/>
          </p:cNvSpPr>
          <p:nvPr/>
        </p:nvSpPr>
        <p:spPr>
          <a:xfrm>
            <a:off x="0" y="3284984"/>
            <a:ext cx="3707904" cy="31409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Sanità e diritto alla salute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 e II parte)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Scuola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(I,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III parte)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Lavoro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diritti dei lavoratori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lavoro subordinato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lavoro autonomo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Obblighi fiscali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2852936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 video Sezione B</a:t>
            </a:r>
            <a:endParaRPr lang="it-IT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Segnaposto contenuto 4"/>
          <p:cNvSpPr txBox="1">
            <a:spLocks/>
          </p:cNvSpPr>
          <p:nvPr/>
        </p:nvSpPr>
        <p:spPr>
          <a:xfrm>
            <a:off x="3347864" y="3356992"/>
            <a:ext cx="4896544" cy="3312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Iniziative e servizi per l’integrazione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 e II parte)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Facoltà e obblighi inerenti al soggiorno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rinnovo del permesso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ricongiungimento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Diritti e doveri del cittadino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casa</a:t>
            </a:r>
            <a:r>
              <a:rPr lang="it-IT" sz="2200" dirty="0" smtClean="0"/>
              <a:t>,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condominio</a:t>
            </a:r>
            <a:r>
              <a:rPr lang="it-IT" sz="2200" dirty="0" smtClean="0"/>
              <a:t>,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raccolta rifiuti,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guidare in Italia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63888" y="2924944"/>
            <a:ext cx="31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 video Sezione C</a:t>
            </a:r>
            <a:endParaRPr lang="it-IT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20272" y="6093296"/>
            <a:ext cx="1656184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TOT.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708920"/>
            <a:ext cx="7239000" cy="4846320"/>
          </a:xfrm>
        </p:spPr>
        <p:txBody>
          <a:bodyPr/>
          <a:lstStyle/>
          <a:p>
            <a:r>
              <a:rPr lang="it-IT" dirty="0" smtClean="0"/>
              <a:t>A1 e A5: difficile</a:t>
            </a:r>
            <a:endParaRPr lang="it-IT" dirty="0"/>
          </a:p>
        </p:txBody>
      </p:sp>
      <p:pic>
        <p:nvPicPr>
          <p:cNvPr id="4" name="Immagine 3" descr="https://interludehotels.files.wordpress.com/2014/05/video.jpg?w=5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Immagine 5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8" name="CasellaDiTesto 7">
            <a:hlinkClick r:id="rId5" action="ppaction://hlinkfile"/>
          </p:cNvPr>
          <p:cNvSpPr txBox="1"/>
          <p:nvPr/>
        </p:nvSpPr>
        <p:spPr>
          <a:xfrm>
            <a:off x="323528" y="5445224"/>
            <a:ext cx="8241746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Sezione A: primo e quinto video (circa 5’)</a:t>
            </a:r>
          </a:p>
          <a:p>
            <a:pPr>
              <a:buFont typeface="Wingdings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Costituzione (I parte)</a:t>
            </a:r>
          </a:p>
          <a:p>
            <a:pPr>
              <a:buFont typeface="Wingdings" pitchFamily="2" charset="2"/>
              <a:buChar char="ü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autonomie locali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 rot="20644167">
            <a:off x="2218998" y="2792813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UnistraSI-PG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strangefunkidz.com/images/content/1003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80728"/>
            <a:ext cx="4104456" cy="41764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CasellaDiTesto 10"/>
          <p:cNvSpPr txBox="1"/>
          <p:nvPr/>
        </p:nvSpPr>
        <p:spPr>
          <a:xfrm>
            <a:off x="4427984" y="5877272"/>
            <a:ext cx="406066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VIDEO DEF\A1 VIDEO DEF.mp4</a:t>
            </a:r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file"/>
              </a:rPr>
              <a:t>VIDEO DEF\A5 VIDEO DEF.mp4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rtocircuito.re.it/wp-content/uploads/2010/05/Graz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056784" cy="3888432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467544" y="476672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3600400" cy="1224136"/>
          </a:xfrm>
          <a:prstGeom prst="rect">
            <a:avLst/>
          </a:prstGeom>
          <a:noFill/>
        </p:spPr>
      </p:pic>
      <p:pic>
        <p:nvPicPr>
          <p:cNvPr id="10" name="Immagin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http://cdn.superbwallpapers.com/wallpapers/cartoons/thats-all-folks-7172-1920x1080.jpg"/>
          <p:cNvPicPr/>
          <p:nvPr/>
        </p:nvPicPr>
        <p:blipFill>
          <a:blip r:embed="rId6" cstate="print"/>
          <a:srcRect t="7143"/>
          <a:stretch>
            <a:fillRect/>
          </a:stretch>
        </p:blipFill>
        <p:spPr bwMode="auto">
          <a:xfrm>
            <a:off x="179512" y="1628800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2"/>
          <p:cNvPicPr>
            <a:picLocks noChangeAspect="1" noChangeArrowheads="1"/>
          </p:cNvPicPr>
          <p:nvPr/>
        </p:nvPicPr>
        <p:blipFill>
          <a:blip r:embed="rId2" cstate="print"/>
          <a:srcRect l="28149" t="29353" r="39815" b="37563"/>
          <a:stretch>
            <a:fillRect/>
          </a:stretch>
        </p:blipFill>
        <p:spPr bwMode="auto">
          <a:xfrm>
            <a:off x="304800" y="228600"/>
            <a:ext cx="8587680" cy="572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6165304"/>
            <a:ext cx="756084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/>
              <a:t>(3°CoE </a:t>
            </a:r>
            <a:r>
              <a:rPr lang="it-IT" sz="2400" dirty="0" err="1" smtClean="0"/>
              <a:t>Survey</a:t>
            </a:r>
            <a:r>
              <a:rPr lang="it-IT" sz="2400" dirty="0" smtClean="0"/>
              <a:t>: su corpus 36 Paesi il 50% prevede </a:t>
            </a:r>
            <a:r>
              <a:rPr lang="it-IT" sz="2400" dirty="0" err="1" smtClean="0"/>
              <a:t>KoS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797152"/>
            <a:ext cx="16758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Primo ingresso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7236296" y="4725144"/>
            <a:ext cx="936104" cy="648072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rgbClr val="FC5D0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239000" cy="5669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sz="4400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corsi e test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44825"/>
            <a:ext cx="7992888" cy="4320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it-IT" sz="2400" dirty="0" smtClean="0"/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a volte inserita all’interno del corso di lingua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a volte corso a parte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in 6 casi i corsi vengono erogati nella L1 del migrante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in altri casi viene: studio autonomo sulla base di materiali consegnati</a:t>
            </a:r>
          </a:p>
          <a:p>
            <a:pPr>
              <a:buFont typeface="Wingdings" pitchFamily="2" charset="2"/>
              <a:buNone/>
              <a:defRPr/>
            </a:pPr>
            <a:endParaRPr lang="it-IT" sz="2400" dirty="0" smtClean="0"/>
          </a:p>
          <a:p>
            <a:pPr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it-IT" sz="2400" dirty="0" smtClean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tutti i test: forma scritta (+ spesso computer </a:t>
            </a:r>
            <a:r>
              <a:rPr lang="it-IT" sz="2400" dirty="0" err="1" smtClean="0"/>
              <a:t>based</a:t>
            </a:r>
            <a:r>
              <a:rPr lang="it-IT" sz="2400" dirty="0" smtClean="0"/>
              <a:t>)</a:t>
            </a:r>
          </a:p>
          <a:p>
            <a:pPr>
              <a:defRPr/>
            </a:pPr>
            <a:endParaRPr lang="it-IT" sz="24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79512" y="5877272"/>
            <a:ext cx="2381934" cy="64633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</a:t>
            </a: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80920" cy="6357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RIVALUTIAMOCI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(almeno un po’)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1" name="Picture 5" descr="http://www.psicologi-italia.it/img_articoli/2345/autost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6984776" cy="44832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Immagine 5"/>
          <p:cNvPicPr/>
          <p:nvPr/>
        </p:nvPicPr>
        <p:blipFill>
          <a:blip r:embed="rId3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pic>
        <p:nvPicPr>
          <p:cNvPr id="26626" name="Picture 2" descr="http://calciodadietro.altervista.org/wp-content/uploads/2014/12/figur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6624736" cy="47345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39000" cy="5669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sz="4400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ITALIA 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44825"/>
            <a:ext cx="7992888" cy="43204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it-IT" sz="2400" dirty="0" smtClean="0"/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inserita all’interno del corso di lingua</a:t>
            </a:r>
          </a:p>
          <a:p>
            <a:pPr>
              <a:buNone/>
              <a:defRPr/>
            </a:pPr>
            <a:endParaRPr lang="it-IT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corso a parte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i corsi vengono erogati nella L1 del migrante</a:t>
            </a:r>
          </a:p>
          <a:p>
            <a:pPr>
              <a:buNone/>
              <a:defRPr/>
            </a:pPr>
            <a:endParaRPr lang="it-IT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studio autonomo sulla base di materiali consegnati</a:t>
            </a:r>
          </a:p>
          <a:p>
            <a:pPr>
              <a:buFont typeface="Wingdings" pitchFamily="2" charset="2"/>
              <a:buNone/>
              <a:defRPr/>
            </a:pPr>
            <a:endParaRPr lang="it-IT" sz="2400" dirty="0" smtClean="0"/>
          </a:p>
          <a:p>
            <a:pPr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</a:t>
            </a:r>
            <a:r>
              <a:rPr lang="it-IT" sz="2400" dirty="0" smtClean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 smtClean="0"/>
              <a:t>tutti i test: forma scritta (+ spesso computer </a:t>
            </a:r>
            <a:r>
              <a:rPr lang="it-IT" sz="2400" dirty="0" err="1" smtClean="0"/>
              <a:t>based</a:t>
            </a:r>
            <a:r>
              <a:rPr lang="it-IT" sz="2400" dirty="0" smtClean="0"/>
              <a:t>)</a:t>
            </a:r>
          </a:p>
          <a:p>
            <a:pPr>
              <a:defRPr/>
            </a:pPr>
            <a:endParaRPr lang="it-IT" sz="24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796136" y="2132856"/>
            <a:ext cx="1619354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l’ho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51664" y="2996952"/>
            <a:ext cx="1726755" cy="954107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l’ho </a:t>
            </a: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(quasi)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60032" y="4653136"/>
            <a:ext cx="2803973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manca(va)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82868" y="5877272"/>
            <a:ext cx="5317481" cy="954107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manca (e son contento) …</a:t>
            </a:r>
          </a:p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perché ho il test orale!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3"/>
          <p:cNvPicPr>
            <a:picLocks noChangeAspect="1" noChangeArrowheads="1"/>
          </p:cNvPicPr>
          <p:nvPr/>
        </p:nvPicPr>
        <p:blipFill>
          <a:blip r:embed="rId2" cstate="print"/>
          <a:srcRect l="8087" t="18408" r="26283" b="218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3" cstate="print"/>
          <a:srcRect l="18196" t="37313" r="29082" b="52985"/>
          <a:stretch>
            <a:fillRect/>
          </a:stretch>
        </p:blipFill>
        <p:spPr bwMode="auto">
          <a:xfrm>
            <a:off x="323528" y="2204864"/>
            <a:ext cx="86106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6" name="Connettore 1 5"/>
          <p:cNvCxnSpPr/>
          <p:nvPr/>
        </p:nvCxnSpPr>
        <p:spPr>
          <a:xfrm>
            <a:off x="611560" y="5517232"/>
            <a:ext cx="38884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499992" y="5517232"/>
            <a:ext cx="4032448" cy="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39552" y="5589240"/>
            <a:ext cx="1669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16216" y="558924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</a:t>
            </a:r>
            <a:endParaRPr lang="it-IT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thumb9.shutterstock.com/photos/thumb_large/1893737/163252226.jpg"/>
          <p:cNvPicPr>
            <a:picLocks noChangeAspect="1" noChangeArrowheads="1"/>
          </p:cNvPicPr>
          <p:nvPr/>
        </p:nvPicPr>
        <p:blipFill>
          <a:blip r:embed="rId4" cstate="print"/>
          <a:srcRect l="22634" t="13203" r="27570" b="16238"/>
          <a:stretch>
            <a:fillRect/>
          </a:stretch>
        </p:blipFill>
        <p:spPr bwMode="auto">
          <a:xfrm rot="20871980">
            <a:off x="5721018" y="5640317"/>
            <a:ext cx="562036" cy="715319"/>
          </a:xfrm>
          <a:prstGeom prst="rect">
            <a:avLst/>
          </a:prstGeom>
          <a:noFill/>
        </p:spPr>
      </p:pic>
      <p:cxnSp>
        <p:nvCxnSpPr>
          <p:cNvPr id="12" name="Connettore 1 11"/>
          <p:cNvCxnSpPr/>
          <p:nvPr/>
        </p:nvCxnSpPr>
        <p:spPr>
          <a:xfrm flipV="1">
            <a:off x="6732240" y="3573016"/>
            <a:ext cx="2088232" cy="72008"/>
          </a:xfrm>
          <a:prstGeom prst="line">
            <a:avLst/>
          </a:prstGeom>
          <a:ln w="57150">
            <a:solidFill>
              <a:srgbClr val="FC5D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67544" y="4221088"/>
            <a:ext cx="2520280" cy="0"/>
          </a:xfrm>
          <a:prstGeom prst="line">
            <a:avLst/>
          </a:prstGeom>
          <a:ln w="57150">
            <a:solidFill>
              <a:srgbClr val="FC5D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704E-6 L -0.3927 0.0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/>
          <p:cNvPicPr>
            <a:picLocks noChangeAspect="1" noChangeArrowheads="1"/>
          </p:cNvPicPr>
          <p:nvPr/>
        </p:nvPicPr>
        <p:blipFill>
          <a:blip r:embed="rId2" cstate="print"/>
          <a:srcRect l="11446" t="38251" r="48280" b="45071"/>
          <a:stretch>
            <a:fillRect/>
          </a:stretch>
        </p:blipFill>
        <p:spPr bwMode="auto">
          <a:xfrm>
            <a:off x="179512" y="188913"/>
            <a:ext cx="8784976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Ovale 2"/>
          <p:cNvSpPr/>
          <p:nvPr/>
        </p:nvSpPr>
        <p:spPr>
          <a:xfrm>
            <a:off x="3132138" y="0"/>
            <a:ext cx="1439862" cy="692150"/>
          </a:xfrm>
          <a:prstGeom prst="ellipse">
            <a:avLst/>
          </a:prstGeom>
          <a:solidFill>
            <a:srgbClr val="00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79388" y="1412875"/>
            <a:ext cx="3313112" cy="692150"/>
          </a:xfrm>
          <a:prstGeom prst="ellipse">
            <a:avLst/>
          </a:prstGeom>
          <a:solidFill>
            <a:srgbClr val="00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6372225" y="0"/>
            <a:ext cx="1655763" cy="692150"/>
          </a:xfrm>
          <a:prstGeom prst="ellipse">
            <a:avLst/>
          </a:prstGeom>
          <a:solidFill>
            <a:srgbClr val="00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0" y="2349500"/>
            <a:ext cx="5003800" cy="692150"/>
          </a:xfrm>
          <a:prstGeom prst="ellipse">
            <a:avLst/>
          </a:prstGeom>
          <a:solidFill>
            <a:srgbClr val="00FF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3501008"/>
            <a:ext cx="8784976" cy="193899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 rad="101600">
              <a:srgbClr val="FF00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Democrazia, libertà, giustizia e solidarietà sociale, 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criterio della  progressività contributiva, 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diritto allo sciopero, tutela del domicilio, 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apprendimento permanente, lavoro parasubordinato,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INPS, INAIL, IVA, ASL, CUP, DURC, URP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3529" y="5411788"/>
            <a:ext cx="7776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Risultati del Seminario residenziale</a:t>
            </a:r>
          </a:p>
          <a:p>
            <a:pPr algn="ctr">
              <a:defRPr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Roma 12-14 marzo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239000" cy="7109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Recupero oralità e 2X1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806" t="40634" r="23810" b="46164"/>
          <a:stretch>
            <a:fillRect/>
          </a:stretch>
        </p:blipFill>
        <p:spPr bwMode="auto">
          <a:xfrm>
            <a:off x="251520" y="1484785"/>
            <a:ext cx="8568952" cy="202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4806" t="40634" r="23219" b="46136"/>
          <a:stretch>
            <a:fillRect/>
          </a:stretch>
        </p:blipFill>
        <p:spPr bwMode="auto">
          <a:xfrm>
            <a:off x="251520" y="3789040"/>
            <a:ext cx="8604448" cy="23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Immagine 5"/>
          <p:cNvPicPr/>
          <p:nvPr/>
        </p:nvPicPr>
        <p:blipFill>
          <a:blip r:embed="rId4" cstate="print"/>
          <a:srcRect l="5911" t="41528" r="24714" b="34552"/>
          <a:stretch>
            <a:fillRect/>
          </a:stretch>
        </p:blipFill>
        <p:spPr bwMode="auto">
          <a:xfrm>
            <a:off x="0" y="0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lorenzo.rocca\Desktop\LOGO-CVCV-bandiera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277180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362</TotalTime>
  <Words>792</Words>
  <Application>Microsoft Office PowerPoint</Application>
  <PresentationFormat>Presentazione su schermo (4:3)</PresentationFormat>
  <Paragraphs>172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Mito</vt:lpstr>
      <vt:lpstr>Conoscenza della cultura civica E DELLA  vita civile: sussidi per  il cittadino migrante </vt:lpstr>
      <vt:lpstr>un trend evidente</vt:lpstr>
      <vt:lpstr>Diapositiva 3</vt:lpstr>
      <vt:lpstr>KoS: corsi e test</vt:lpstr>
      <vt:lpstr>  RIVALUTIAMOCI (almeno un po’) </vt:lpstr>
      <vt:lpstr>KoS IN ITALIA </vt:lpstr>
      <vt:lpstr>Diapositiva 7</vt:lpstr>
      <vt:lpstr>Diapositiva 8</vt:lpstr>
      <vt:lpstr>Recupero oralità e 2X1</vt:lpstr>
      <vt:lpstr>Diapositiva 10</vt:lpstr>
      <vt:lpstr>Diapositiva 11</vt:lpstr>
      <vt:lpstr>Sfidare l’highlander</vt:lpstr>
      <vt:lpstr>Chiusa la divagazione … </vt:lpstr>
      <vt:lpstr>Art. 2 Accordo: Impegni Stato </vt:lpstr>
      <vt:lpstr>Sussidi per il cittadino migrante</vt:lpstr>
      <vt:lpstr>I nostri sussidi</vt:lpstr>
      <vt:lpstr>fruibilità e reperibilità  </vt:lpstr>
      <vt:lpstr>Diapositiva 18</vt:lpstr>
      <vt:lpstr>A proposito di testi:  quale modus operandi</vt:lpstr>
      <vt:lpstr>Diapositiva 20</vt:lpstr>
      <vt:lpstr>VIDEO: Struttura</vt:lpstr>
      <vt:lpstr>VIDEO: caratteristiche </vt:lpstr>
      <vt:lpstr>Più in dettaglio …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Conoscenza della cultura civica e della vita civile: sussidi per il cittadino migrante </dc:title>
  <dc:creator>Lorenzo Rocca</dc:creator>
  <cp:lastModifiedBy>lorenzo.rocca</cp:lastModifiedBy>
  <cp:revision>44</cp:revision>
  <dcterms:created xsi:type="dcterms:W3CDTF">2015-05-22T11:18:18Z</dcterms:created>
  <dcterms:modified xsi:type="dcterms:W3CDTF">2015-05-27T08:52:08Z</dcterms:modified>
</cp:coreProperties>
</file>